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Instrument Sans Medium"/>
      <p:regular r:id="rId14"/>
    </p:embeddedFont>
    <p:embeddedFont>
      <p:font typeface="Inter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8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9575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726" y="1350883"/>
            <a:ext cx="5527715" cy="552771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1786" y="1382197"/>
            <a:ext cx="6158508" cy="3063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Generative AI for Early Detection and Personalized Management of Neurodegenerative Diseases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7621786" y="4690705"/>
            <a:ext cx="6158508" cy="156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platform aims to leverage the power of generative AI, real-time monitoring, and personalized therapy to enable early detection and proactive management of neurodegenerative diseases. By combining cutting-edge technologies, it strives to improve quality of life for patients and support caregivers.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7621786" y="6479858"/>
            <a:ext cx="6158508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247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932" y="3910251"/>
            <a:ext cx="11101268" cy="70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Collaborative Development and Scalability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90932" y="5209580"/>
            <a:ext cx="508397" cy="508397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979170" y="5294233"/>
            <a:ext cx="131921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25310" y="5209580"/>
            <a:ext cx="282475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Version Control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25310" y="5698212"/>
            <a:ext cx="3464481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 and GitHub/GitLab enable seamless collaboration and version management among the development team.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5771" y="5209580"/>
            <a:ext cx="508397" cy="508397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9" name="Text 6"/>
          <p:cNvSpPr/>
          <p:nvPr/>
        </p:nvSpPr>
        <p:spPr>
          <a:xfrm>
            <a:off x="5376505" y="5294233"/>
            <a:ext cx="186809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0148" y="5209580"/>
            <a:ext cx="282475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Project Management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0148" y="5698212"/>
            <a:ext cx="3464481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Jira and Trello facilitate task tracking, roadmap planning, and coordinated progress for the platform's development.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610" y="5209580"/>
            <a:ext cx="508397" cy="508397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3" name="Text 10"/>
          <p:cNvSpPr/>
          <p:nvPr/>
        </p:nvSpPr>
        <p:spPr>
          <a:xfrm>
            <a:off x="9796939" y="5294233"/>
            <a:ext cx="195620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4987" y="5209580"/>
            <a:ext cx="2976682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Scalable Infrastructure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4987" y="5698212"/>
            <a:ext cx="3464481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Docker and Kubernetes ensure the platform can be scaled efficiently to meet growing user demand and data requirements.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522" y="1140023"/>
            <a:ext cx="5949434" cy="59494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0242" y="1657350"/>
            <a:ext cx="5368885" cy="6710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         THANK YOU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650242" y="2596753"/>
            <a:ext cx="6048256" cy="16102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260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"Empowering healthcare with AI-driven early detection and personalized care"</a:t>
            </a:r>
            <a:endParaRPr lang="en-US" sz="2600" dirty="0"/>
          </a:p>
        </p:txBody>
      </p:sp>
      <p:sp>
        <p:nvSpPr>
          <p:cNvPr id="5" name="Text 2"/>
          <p:cNvSpPr/>
          <p:nvPr/>
        </p:nvSpPr>
        <p:spPr>
          <a:xfrm>
            <a:off x="7650242" y="4475321"/>
            <a:ext cx="3355538" cy="2096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600" b="1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Made by:</a:t>
            </a:r>
            <a:r>
              <a:rPr lang="en-US" sz="2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
</a:t>
            </a:r>
            <a:r>
              <a:rPr lang="en-US" sz="2600" b="1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Chandan Jha</a:t>
            </a:r>
            <a:r>
              <a:rPr lang="en-US" sz="2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
</a:t>
            </a:r>
            <a:r>
              <a:rPr lang="en-US" sz="2600" b="1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Pranav R</a:t>
            </a:r>
            <a:r>
              <a:rPr lang="en-US" sz="2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
</a:t>
            </a:r>
            <a:r>
              <a:rPr lang="en-US" sz="2600" b="1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Vedaant Mitra</a:t>
            </a:r>
            <a:r>
              <a:rPr lang="en-US" sz="2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
</a:t>
            </a:r>
            <a:r>
              <a:rPr lang="en-US" sz="2600" b="1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Khushal Gupta</a:t>
            </a:r>
            <a:endParaRPr lang="en-US" sz="2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1298" y="1072515"/>
            <a:ext cx="4922282" cy="61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C8C7F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Generative AI Models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1298" y="2185988"/>
            <a:ext cx="3901916" cy="984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Natural Language Processing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1298" y="3391853"/>
            <a:ext cx="3901916" cy="1574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GPT and BERT are fine-tuned on neurodegenerative speech datasets to ensure precise, disease-specific interventions.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1148" y="2185988"/>
            <a:ext cx="3901916" cy="492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 Generation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1148" y="2899648"/>
            <a:ext cx="3901916" cy="236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DALL-E and Stable Diffusion would be used to create personalized visual aids, cognitive therapy materials, and memory-supportive imagery tailored to patient history.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0997" y="2185988"/>
            <a:ext cx="3901916" cy="984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Speech and Facial Analysis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0997" y="3391853"/>
            <a:ext cx="3901916" cy="3543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Speech, Open Face, and Affective detect early signs of cognitive decline through speech patterns and micro-expressions with </a:t>
            </a:r>
            <a:r>
              <a:rPr lang="en-US" sz="190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monitoring</a:t>
            </a:r>
            <a:r>
              <a:rPr lang="en-US" sz="19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detecting micro-expressions linked to early symptoms of neurodegenerative diseases like Alzheimer's or Parkinson's.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2243" y="814388"/>
            <a:ext cx="8547259" cy="429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7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Biometric and Voice Integration                                                    </a:t>
            </a:r>
            <a:endParaRPr lang="en-US" sz="2700" dirty="0"/>
          </a:p>
        </p:txBody>
      </p:sp>
      <p:sp>
        <p:nvSpPr>
          <p:cNvPr id="3" name="Shape 1"/>
          <p:cNvSpPr/>
          <p:nvPr/>
        </p:nvSpPr>
        <p:spPr>
          <a:xfrm>
            <a:off x="1130737" y="1501973"/>
            <a:ext cx="30480" cy="5913239"/>
          </a:xfrm>
          <a:prstGeom prst="roundRect">
            <a:avLst>
              <a:gd name="adj" fmla="val 112804"/>
            </a:avLst>
          </a:prstGeom>
          <a:solidFill>
            <a:srgbClr val="5C5C61"/>
          </a:solidFill>
          <a:ln/>
        </p:spPr>
      </p:sp>
      <p:sp>
        <p:nvSpPr>
          <p:cNvPr id="4" name="Shape 2"/>
          <p:cNvSpPr/>
          <p:nvPr/>
        </p:nvSpPr>
        <p:spPr>
          <a:xfrm>
            <a:off x="1373326" y="2002274"/>
            <a:ext cx="802243" cy="30480"/>
          </a:xfrm>
          <a:prstGeom prst="roundRect">
            <a:avLst>
              <a:gd name="adj" fmla="val 112804"/>
            </a:avLst>
          </a:prstGeom>
          <a:solidFill>
            <a:srgbClr val="5C5C61"/>
          </a:solidFill>
          <a:ln/>
        </p:spPr>
      </p:sp>
      <p:sp>
        <p:nvSpPr>
          <p:cNvPr id="5" name="Shape 3"/>
          <p:cNvSpPr/>
          <p:nvPr/>
        </p:nvSpPr>
        <p:spPr>
          <a:xfrm>
            <a:off x="888147" y="1759744"/>
            <a:ext cx="515660" cy="515660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6" name="Text 4"/>
          <p:cNvSpPr/>
          <p:nvPr/>
        </p:nvSpPr>
        <p:spPr>
          <a:xfrm>
            <a:off x="1079004" y="1845588"/>
            <a:ext cx="133826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5"/>
          <p:cNvSpPr/>
          <p:nvPr/>
        </p:nvSpPr>
        <p:spPr>
          <a:xfrm>
            <a:off x="2406610" y="1731169"/>
            <a:ext cx="11421547" cy="36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Voice Diagnose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2406610" y="2235398"/>
            <a:ext cx="11421547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ask specific questions to guide the user's response, record their voice using the platform’s microphone access, and analyze the audio with speech-to-text tools for further assessment.</a:t>
            </a:r>
            <a:endParaRPr lang="en-US" sz="1800" dirty="0"/>
          </a:p>
        </p:txBody>
      </p:sp>
      <p:sp>
        <p:nvSpPr>
          <p:cNvPr id="9" name="Shape 7"/>
          <p:cNvSpPr/>
          <p:nvPr/>
        </p:nvSpPr>
        <p:spPr>
          <a:xfrm>
            <a:off x="1373326" y="3927515"/>
            <a:ext cx="802243" cy="30480"/>
          </a:xfrm>
          <a:prstGeom prst="roundRect">
            <a:avLst>
              <a:gd name="adj" fmla="val 112804"/>
            </a:avLst>
          </a:prstGeom>
          <a:solidFill>
            <a:srgbClr val="5C5C61"/>
          </a:solidFill>
          <a:ln/>
        </p:spPr>
      </p:sp>
      <p:sp>
        <p:nvSpPr>
          <p:cNvPr id="10" name="Shape 8"/>
          <p:cNvSpPr/>
          <p:nvPr/>
        </p:nvSpPr>
        <p:spPr>
          <a:xfrm>
            <a:off x="888147" y="3684984"/>
            <a:ext cx="515660" cy="515660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1" name="Text 9"/>
          <p:cNvSpPr/>
          <p:nvPr/>
        </p:nvSpPr>
        <p:spPr>
          <a:xfrm>
            <a:off x="1051262" y="3770828"/>
            <a:ext cx="18942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700" dirty="0"/>
          </a:p>
        </p:txBody>
      </p:sp>
      <p:sp>
        <p:nvSpPr>
          <p:cNvPr id="12" name="Text 10"/>
          <p:cNvSpPr/>
          <p:nvPr/>
        </p:nvSpPr>
        <p:spPr>
          <a:xfrm>
            <a:off x="2406610" y="3656409"/>
            <a:ext cx="11421547" cy="36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Facial Diagnose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2406610" y="4160639"/>
            <a:ext cx="11421547" cy="1100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recording the user's voice, simultaneously capture facial expressions using the platform’s camera, and analyze the video with facial recognition tools to diagnose any relevant expressions or micro-expressions.</a:t>
            </a:r>
            <a:endParaRPr lang="en-US" sz="1800" dirty="0"/>
          </a:p>
        </p:txBody>
      </p:sp>
      <p:sp>
        <p:nvSpPr>
          <p:cNvPr id="14" name="Shape 12"/>
          <p:cNvSpPr/>
          <p:nvPr/>
        </p:nvSpPr>
        <p:spPr>
          <a:xfrm>
            <a:off x="1373326" y="6219468"/>
            <a:ext cx="802243" cy="30480"/>
          </a:xfrm>
          <a:prstGeom prst="roundRect">
            <a:avLst>
              <a:gd name="adj" fmla="val 112804"/>
            </a:avLst>
          </a:prstGeom>
          <a:solidFill>
            <a:srgbClr val="5C5C61"/>
          </a:solidFill>
          <a:ln/>
        </p:spPr>
      </p:sp>
      <p:sp>
        <p:nvSpPr>
          <p:cNvPr id="15" name="Shape 13"/>
          <p:cNvSpPr/>
          <p:nvPr/>
        </p:nvSpPr>
        <p:spPr>
          <a:xfrm>
            <a:off x="888147" y="5976938"/>
            <a:ext cx="515660" cy="515660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6" name="Text 14"/>
          <p:cNvSpPr/>
          <p:nvPr/>
        </p:nvSpPr>
        <p:spPr>
          <a:xfrm>
            <a:off x="1046738" y="6062782"/>
            <a:ext cx="198358" cy="343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700" dirty="0"/>
          </a:p>
        </p:txBody>
      </p:sp>
      <p:sp>
        <p:nvSpPr>
          <p:cNvPr id="17" name="Text 15"/>
          <p:cNvSpPr/>
          <p:nvPr/>
        </p:nvSpPr>
        <p:spPr>
          <a:xfrm>
            <a:off x="2406610" y="5948363"/>
            <a:ext cx="11421547" cy="36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Genetic Risk Analysis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2406610" y="6452592"/>
            <a:ext cx="11421547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bioinformatics tools like CRISPR libraries and AI bioinformatics tools (as TensorFlow and different Deep learning models for Genomics) to generate comprehensive risk profiles from genetic data. 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91050" y="735092"/>
            <a:ext cx="5394841" cy="666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Backend Architecture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4591050" y="1701879"/>
            <a:ext cx="4419600" cy="2592229"/>
          </a:xfrm>
          <a:prstGeom prst="roundRect">
            <a:avLst>
              <a:gd name="adj" fmla="val 1543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4857750" y="1968579"/>
            <a:ext cx="3886200" cy="533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2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API Frameworks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4857750" y="2661999"/>
            <a:ext cx="3886200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Django, Flask, and Node.js power the RESTful APIs to interact with AI models and manage data processing.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9277350" y="1701879"/>
            <a:ext cx="4419600" cy="2592229"/>
          </a:xfrm>
          <a:prstGeom prst="roundRect">
            <a:avLst>
              <a:gd name="adj" fmla="val 1543"/>
            </a:avLst>
          </a:prstGeom>
          <a:solidFill>
            <a:srgbClr val="434348"/>
          </a:solidFill>
          <a:ln/>
        </p:spPr>
      </p:sp>
      <p:sp>
        <p:nvSpPr>
          <p:cNvPr id="8" name="Text 5"/>
          <p:cNvSpPr/>
          <p:nvPr/>
        </p:nvSpPr>
        <p:spPr>
          <a:xfrm>
            <a:off x="9544050" y="1968579"/>
            <a:ext cx="3886200" cy="533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2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 Solutions</a:t>
            </a:r>
            <a:endParaRPr lang="en-US" sz="2600" dirty="0"/>
          </a:p>
        </p:txBody>
      </p:sp>
      <p:sp>
        <p:nvSpPr>
          <p:cNvPr id="9" name="Text 6"/>
          <p:cNvSpPr/>
          <p:nvPr/>
        </p:nvSpPr>
        <p:spPr>
          <a:xfrm>
            <a:off x="9544050" y="2661999"/>
            <a:ext cx="3886200" cy="1365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SQL (PostgreSQL, MySQL) for structured patient data and NoSQL (MongoDB) for unstructured speech, biometric, and memory records.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4591050" y="4560808"/>
            <a:ext cx="4419600" cy="2933581"/>
          </a:xfrm>
          <a:prstGeom prst="roundRect">
            <a:avLst>
              <a:gd name="adj" fmla="val 1364"/>
            </a:avLst>
          </a:prstGeom>
          <a:solidFill>
            <a:srgbClr val="434348"/>
          </a:solidFill>
          <a:ln/>
        </p:spPr>
      </p:sp>
      <p:sp>
        <p:nvSpPr>
          <p:cNvPr id="11" name="Text 8"/>
          <p:cNvSpPr/>
          <p:nvPr/>
        </p:nvSpPr>
        <p:spPr>
          <a:xfrm>
            <a:off x="4857750" y="4827508"/>
            <a:ext cx="3886200" cy="533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2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Deployment</a:t>
            </a:r>
            <a:endParaRPr lang="en-US" sz="2600" dirty="0"/>
          </a:p>
        </p:txBody>
      </p:sp>
      <p:sp>
        <p:nvSpPr>
          <p:cNvPr id="12" name="Text 9"/>
          <p:cNvSpPr/>
          <p:nvPr/>
        </p:nvSpPr>
        <p:spPr>
          <a:xfrm>
            <a:off x="4857750" y="5520928"/>
            <a:ext cx="3886200" cy="17067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AWS, Google Cloud, or Azure to host the platform's infrastructure, AI models, and databases mainly the use of AWS SageMaker.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9277350" y="4560808"/>
            <a:ext cx="4419600" cy="2933581"/>
          </a:xfrm>
          <a:prstGeom prst="roundRect">
            <a:avLst>
              <a:gd name="adj" fmla="val 1364"/>
            </a:avLst>
          </a:prstGeom>
          <a:solidFill>
            <a:srgbClr val="434348"/>
          </a:solidFill>
          <a:ln/>
        </p:spPr>
      </p:sp>
      <p:sp>
        <p:nvSpPr>
          <p:cNvPr id="14" name="Text 11"/>
          <p:cNvSpPr/>
          <p:nvPr/>
        </p:nvSpPr>
        <p:spPr>
          <a:xfrm>
            <a:off x="9544050" y="4827508"/>
            <a:ext cx="38862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2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 and Compliance</a:t>
            </a:r>
            <a:endParaRPr lang="en-US" sz="2600" dirty="0"/>
          </a:p>
        </p:txBody>
      </p:sp>
      <p:sp>
        <p:nvSpPr>
          <p:cNvPr id="15" name="Text 12"/>
          <p:cNvSpPr/>
          <p:nvPr/>
        </p:nvSpPr>
        <p:spPr>
          <a:xfrm>
            <a:off x="9544050" y="6054328"/>
            <a:ext cx="3886200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 end-to-end data encryption and compliance with regulations like HIPAA and GDPR.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707" y="584835"/>
            <a:ext cx="5316379" cy="531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Frontends and Interactions</a:t>
            </a:r>
            <a:endParaRPr lang="en-US" sz="3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707" y="1354693"/>
            <a:ext cx="318492" cy="31849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9707" y="1885474"/>
            <a:ext cx="7657386" cy="424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 App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29707" y="2437686"/>
            <a:ext cx="765738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React.js and tailwind for dynamic, responsive interfaces for patients and healthcare providers.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9707" y="3754398"/>
            <a:ext cx="318492" cy="31849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29707" y="4285178"/>
            <a:ext cx="7657386" cy="424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Mobile App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6229707" y="4837390"/>
            <a:ext cx="7657386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React Native or Flutter for cross-platform mobile applications to track patient activity and communicate with caregivers.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9707" y="6018133"/>
            <a:ext cx="318492" cy="31849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9707" y="6548914"/>
            <a:ext cx="7657386" cy="4248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Voice Interactions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29707" y="7101126"/>
            <a:ext cx="7657386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 Cloud Speech-to-Text and Dialog flow for voice-based patient engagement and early symptom detection.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1893" y="1659493"/>
            <a:ext cx="4910614" cy="491061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06172" y="705922"/>
            <a:ext cx="7531656" cy="1151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Real-Time Monitoring and Analytics</a:t>
            </a:r>
            <a:endParaRPr lang="en-US" sz="3600" dirty="0"/>
          </a:p>
        </p:txBody>
      </p:sp>
      <p:sp>
        <p:nvSpPr>
          <p:cNvPr id="5" name="Shape 1"/>
          <p:cNvSpPr/>
          <p:nvPr/>
        </p:nvSpPr>
        <p:spPr>
          <a:xfrm>
            <a:off x="1136452" y="2116812"/>
            <a:ext cx="30480" cy="5406866"/>
          </a:xfrm>
          <a:prstGeom prst="roundRect">
            <a:avLst>
              <a:gd name="adj" fmla="val 113366"/>
            </a:avLst>
          </a:prstGeom>
          <a:solidFill>
            <a:srgbClr val="5C5C61"/>
          </a:solidFill>
          <a:ln/>
        </p:spPr>
      </p:sp>
      <p:sp>
        <p:nvSpPr>
          <p:cNvPr id="6" name="Shape 2"/>
          <p:cNvSpPr/>
          <p:nvPr/>
        </p:nvSpPr>
        <p:spPr>
          <a:xfrm>
            <a:off x="1380351" y="2619732"/>
            <a:ext cx="806172" cy="30480"/>
          </a:xfrm>
          <a:prstGeom prst="roundRect">
            <a:avLst>
              <a:gd name="adj" fmla="val 113366"/>
            </a:avLst>
          </a:prstGeom>
          <a:solidFill>
            <a:srgbClr val="5C5C61"/>
          </a:solidFill>
          <a:ln/>
        </p:spPr>
      </p:sp>
      <p:sp>
        <p:nvSpPr>
          <p:cNvPr id="7" name="Shape 3"/>
          <p:cNvSpPr/>
          <p:nvPr/>
        </p:nvSpPr>
        <p:spPr>
          <a:xfrm>
            <a:off x="892552" y="2375892"/>
            <a:ext cx="518279" cy="518279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8" name="Text 4"/>
          <p:cNvSpPr/>
          <p:nvPr/>
        </p:nvSpPr>
        <p:spPr>
          <a:xfrm>
            <a:off x="1084481" y="2462213"/>
            <a:ext cx="134422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700" dirty="0"/>
          </a:p>
        </p:txBody>
      </p:sp>
      <p:sp>
        <p:nvSpPr>
          <p:cNvPr id="9" name="Text 5"/>
          <p:cNvSpPr/>
          <p:nvPr/>
        </p:nvSpPr>
        <p:spPr>
          <a:xfrm>
            <a:off x="2418636" y="2347079"/>
            <a:ext cx="5919192" cy="460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Modeling</a:t>
            </a:r>
            <a:endParaRPr lang="en-US" sz="2250" dirty="0"/>
          </a:p>
        </p:txBody>
      </p:sp>
      <p:sp>
        <p:nvSpPr>
          <p:cNvPr id="10" name="Text 6"/>
          <p:cNvSpPr/>
          <p:nvPr/>
        </p:nvSpPr>
        <p:spPr>
          <a:xfrm>
            <a:off x="2418636" y="2945725"/>
            <a:ext cx="5919192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time series analysis and tools like Prophet to predict motor deterioration and cognitive decline from continuous data inputs.</a:t>
            </a:r>
            <a:endParaRPr lang="en-US" sz="1450" dirty="0"/>
          </a:p>
        </p:txBody>
      </p:sp>
      <p:sp>
        <p:nvSpPr>
          <p:cNvPr id="11" name="Shape 7"/>
          <p:cNvSpPr/>
          <p:nvPr/>
        </p:nvSpPr>
        <p:spPr>
          <a:xfrm>
            <a:off x="1380351" y="4498777"/>
            <a:ext cx="806172" cy="30480"/>
          </a:xfrm>
          <a:prstGeom prst="roundRect">
            <a:avLst>
              <a:gd name="adj" fmla="val 113366"/>
            </a:avLst>
          </a:prstGeom>
          <a:solidFill>
            <a:srgbClr val="5C5C61"/>
          </a:solidFill>
          <a:ln/>
        </p:spPr>
      </p:sp>
      <p:sp>
        <p:nvSpPr>
          <p:cNvPr id="12" name="Shape 8"/>
          <p:cNvSpPr/>
          <p:nvPr/>
        </p:nvSpPr>
        <p:spPr>
          <a:xfrm>
            <a:off x="892552" y="4254937"/>
            <a:ext cx="518279" cy="518279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3" name="Text 9"/>
          <p:cNvSpPr/>
          <p:nvPr/>
        </p:nvSpPr>
        <p:spPr>
          <a:xfrm>
            <a:off x="1056501" y="4341257"/>
            <a:ext cx="190381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700" dirty="0"/>
          </a:p>
        </p:txBody>
      </p:sp>
      <p:sp>
        <p:nvSpPr>
          <p:cNvPr id="14" name="Text 10"/>
          <p:cNvSpPr/>
          <p:nvPr/>
        </p:nvSpPr>
        <p:spPr>
          <a:xfrm>
            <a:off x="2418636" y="4226123"/>
            <a:ext cx="5919192" cy="460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Visualization</a:t>
            </a:r>
            <a:endParaRPr lang="en-US" sz="2250" dirty="0"/>
          </a:p>
        </p:txBody>
      </p:sp>
      <p:sp>
        <p:nvSpPr>
          <p:cNvPr id="15" name="Text 11"/>
          <p:cNvSpPr/>
          <p:nvPr/>
        </p:nvSpPr>
        <p:spPr>
          <a:xfrm>
            <a:off x="2418636" y="4824770"/>
            <a:ext cx="5919192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D3.js and Chart.js provide intuitive visualizations of disease progression, therapy adherence, and medication effectiveness.</a:t>
            </a:r>
            <a:endParaRPr lang="en-US" sz="1450" dirty="0"/>
          </a:p>
        </p:txBody>
      </p:sp>
      <p:sp>
        <p:nvSpPr>
          <p:cNvPr id="16" name="Shape 12"/>
          <p:cNvSpPr/>
          <p:nvPr/>
        </p:nvSpPr>
        <p:spPr>
          <a:xfrm>
            <a:off x="1380351" y="6377821"/>
            <a:ext cx="806172" cy="30480"/>
          </a:xfrm>
          <a:prstGeom prst="roundRect">
            <a:avLst>
              <a:gd name="adj" fmla="val 113366"/>
            </a:avLst>
          </a:prstGeom>
          <a:solidFill>
            <a:srgbClr val="5C5C61"/>
          </a:solidFill>
          <a:ln/>
        </p:spPr>
      </p:sp>
      <p:sp>
        <p:nvSpPr>
          <p:cNvPr id="17" name="Shape 13"/>
          <p:cNvSpPr/>
          <p:nvPr/>
        </p:nvSpPr>
        <p:spPr>
          <a:xfrm>
            <a:off x="892552" y="6133981"/>
            <a:ext cx="518279" cy="518279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8" name="Text 14"/>
          <p:cNvSpPr/>
          <p:nvPr/>
        </p:nvSpPr>
        <p:spPr>
          <a:xfrm>
            <a:off x="1051977" y="6220301"/>
            <a:ext cx="199311" cy="345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700" dirty="0"/>
          </a:p>
        </p:txBody>
      </p:sp>
      <p:sp>
        <p:nvSpPr>
          <p:cNvPr id="19" name="Text 15"/>
          <p:cNvSpPr/>
          <p:nvPr/>
        </p:nvSpPr>
        <p:spPr>
          <a:xfrm>
            <a:off x="2418636" y="6105168"/>
            <a:ext cx="5919192" cy="460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Alerts</a:t>
            </a:r>
            <a:endParaRPr lang="en-US" sz="2250" dirty="0"/>
          </a:p>
        </p:txBody>
      </p:sp>
      <p:sp>
        <p:nvSpPr>
          <p:cNvPr id="20" name="Text 16"/>
          <p:cNvSpPr/>
          <p:nvPr/>
        </p:nvSpPr>
        <p:spPr>
          <a:xfrm>
            <a:off x="2418636" y="6703814"/>
            <a:ext cx="5919192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Firebase and One Signal push notifications keep caregivers informed of critical health events and changes.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1298" y="944999"/>
            <a:ext cx="6925151" cy="615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Emotion and Memory Support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861298" y="2113836"/>
            <a:ext cx="553641" cy="55364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5" name="Text 2"/>
          <p:cNvSpPr/>
          <p:nvPr/>
        </p:nvSpPr>
        <p:spPr>
          <a:xfrm>
            <a:off x="1066324" y="2205990"/>
            <a:ext cx="143589" cy="369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1041" y="2113836"/>
            <a:ext cx="6621661" cy="492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Emotion Analysis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1041" y="2753678"/>
            <a:ext cx="6621661" cy="945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of APIs like </a:t>
            </a:r>
            <a:r>
              <a:rPr lang="en-US" sz="15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Microsoft Azure Emotion API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continuously assess the patient's emotional state and adjust conversational agents accordingly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861298" y="4221718"/>
            <a:ext cx="553641" cy="55364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9" name="Text 6"/>
          <p:cNvSpPr/>
          <p:nvPr/>
        </p:nvSpPr>
        <p:spPr>
          <a:xfrm>
            <a:off x="1036320" y="4313873"/>
            <a:ext cx="203478" cy="369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1661041" y="4221718"/>
            <a:ext cx="6621661" cy="492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Memory Rebuilding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1661041" y="4861560"/>
            <a:ext cx="6621661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GPT-based natural language generation creates personalized memory books and narrative recall for Alzheimer's patients.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861298" y="6014561"/>
            <a:ext cx="553641" cy="553641"/>
          </a:xfrm>
          <a:prstGeom prst="roundRect">
            <a:avLst>
              <a:gd name="adj" fmla="val 6668"/>
            </a:avLst>
          </a:prstGeom>
          <a:solidFill>
            <a:srgbClr val="434348"/>
          </a:solidFill>
          <a:ln/>
        </p:spPr>
      </p:sp>
      <p:sp>
        <p:nvSpPr>
          <p:cNvPr id="13" name="Text 10"/>
          <p:cNvSpPr/>
          <p:nvPr/>
        </p:nvSpPr>
        <p:spPr>
          <a:xfrm>
            <a:off x="1031558" y="6106716"/>
            <a:ext cx="213003" cy="369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1041" y="6014561"/>
            <a:ext cx="6621661" cy="492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2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Caregiver Collaboration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1041" y="6654403"/>
            <a:ext cx="6621661" cy="630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React Admin-powered caregiver dashboard enables real-time monitoring, routine management, and personalized care plans.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3400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35236" y="4074795"/>
            <a:ext cx="6366391" cy="668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Genetic Risk and Profiling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935236" y="5043368"/>
            <a:ext cx="12759928" cy="2454593"/>
          </a:xfrm>
          <a:prstGeom prst="roundRect">
            <a:avLst>
              <a:gd name="adj" fmla="val 1633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50476" y="5058608"/>
            <a:ext cx="12728138" cy="14044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219200" y="5226487"/>
            <a:ext cx="3704034" cy="534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2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Genetic Risk Factors</a:t>
            </a:r>
            <a:endParaRPr lang="en-US" sz="2600" dirty="0"/>
          </a:p>
        </p:txBody>
      </p:sp>
      <p:sp>
        <p:nvSpPr>
          <p:cNvPr id="7" name="Text 4"/>
          <p:cNvSpPr/>
          <p:nvPr/>
        </p:nvSpPr>
        <p:spPr>
          <a:xfrm>
            <a:off x="5465207" y="5226487"/>
            <a:ext cx="3700224" cy="534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2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Biomarkers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9707404" y="5226487"/>
            <a:ext cx="3704034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2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Early Intervention Strategies</a:t>
            </a:r>
            <a:endParaRPr lang="en-US" sz="2600" dirty="0"/>
          </a:p>
        </p:txBody>
      </p:sp>
      <p:sp>
        <p:nvSpPr>
          <p:cNvPr id="9" name="Shape 6"/>
          <p:cNvSpPr/>
          <p:nvPr/>
        </p:nvSpPr>
        <p:spPr>
          <a:xfrm>
            <a:off x="950476" y="6463070"/>
            <a:ext cx="12728138" cy="10196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219200" y="6630948"/>
            <a:ext cx="3704034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APOE, GBA, LRRK2 mutations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5465207" y="6630948"/>
            <a:ext cx="3700224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Protein aggregation, inflammation, oxidative stress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9707404" y="6630948"/>
            <a:ext cx="3704034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Lifestyle modifications, targeted therapies, clinical improvements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5913" y="683419"/>
            <a:ext cx="6483310" cy="621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Multimodal Data Integration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5913" y="1583888"/>
            <a:ext cx="1242060" cy="19873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70520" y="1832253"/>
            <a:ext cx="3105388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Biometric Data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7970520" y="2369344"/>
            <a:ext cx="5790367" cy="795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Wearable sensors, IoT platforms, and real-time analytics.</a:t>
            </a:r>
            <a:endParaRPr lang="en-US" sz="19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5913" y="3571280"/>
            <a:ext cx="1242060" cy="19873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70520" y="3819644"/>
            <a:ext cx="3105388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Genetic Profiles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7970520" y="4356735"/>
            <a:ext cx="5790367" cy="795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Bioinformatics tools and comprehensive risk assessment.</a:t>
            </a:r>
            <a:endParaRPr lang="en-US" sz="19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5913" y="5558671"/>
            <a:ext cx="1242060" cy="19873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70520" y="5807035"/>
            <a:ext cx="3389590" cy="3881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Cognitive Assessments</a:t>
            </a:r>
            <a:endParaRPr lang="en-US" sz="2400" dirty="0"/>
          </a:p>
        </p:txBody>
      </p:sp>
      <p:sp>
        <p:nvSpPr>
          <p:cNvPr id="12" name="Text 6"/>
          <p:cNvSpPr/>
          <p:nvPr/>
        </p:nvSpPr>
        <p:spPr>
          <a:xfrm>
            <a:off x="7970520" y="6344126"/>
            <a:ext cx="5790367" cy="795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Speech, language, and facial expression analysis for early detection.</a:t>
            </a:r>
            <a:endParaRPr lang="en-US" sz="1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718</Words>
  <Application>Microsoft Office PowerPoint</Application>
  <PresentationFormat>Custom</PresentationFormat>
  <Paragraphs>93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Instrument Sans Medium</vt:lpstr>
      <vt:lpstr>Inter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Chandan Jha</cp:lastModifiedBy>
  <cp:revision>2</cp:revision>
  <dcterms:created xsi:type="dcterms:W3CDTF">2024-11-12T06:54:52Z</dcterms:created>
  <dcterms:modified xsi:type="dcterms:W3CDTF">2024-11-12T07:03:46Z</dcterms:modified>
</cp:coreProperties>
</file>